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5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png" ContentType="image/png"/>
  <Override PartName="/ppt/media/image13.jpeg" ContentType="image/jpeg"/>
  <Override PartName="/ppt/media/image8.jpeg" ContentType="image/jpeg"/>
  <Override PartName="/ppt/media/image2.png" ContentType="image/png"/>
  <Override PartName="/ppt/media/image26.png" ContentType="image/png"/>
  <Override PartName="/ppt/media/image12.jpeg" ContentType="image/jpeg"/>
  <Override PartName="/ppt/media/image7.jpeg" ContentType="image/jpeg"/>
  <Override PartName="/ppt/media/image6.jpeg" ContentType="image/jpeg"/>
  <Override PartName="/ppt/media/image11.jpeg" ContentType="image/jpeg"/>
  <Override PartName="/ppt/media/image3.png" ContentType="image/png"/>
  <Override PartName="/ppt/media/image19.jpeg" ContentType="image/jpeg"/>
  <Override PartName="/ppt/media/image5.jpeg" ContentType="image/jpeg"/>
  <Override PartName="/ppt/media/image10.jpeg" ContentType="image/jpeg"/>
  <Override PartName="/ppt/media/image4.png" ContentType="image/png"/>
  <Override PartName="/ppt/media/image9.jpeg" ContentType="image/jpeg"/>
  <Override PartName="/ppt/media/image14.jpeg" ContentType="image/jpeg"/>
  <Override PartName="/ppt/media/image24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20.jpeg" ContentType="image/jpeg"/>
  <Override PartName="/ppt/media/image21.jpeg" ContentType="image/jpeg"/>
  <Override PartName="/ppt/media/image22.wmf" ContentType="image/x-wmf"/>
  <Override PartName="/ppt/media/image23.png" ContentType="image/png"/>
  <Override PartName="/ppt/media/image25.png" ContentType="image/png"/>
  <Override PartName="/ppt/media/image27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6888163" cy="100187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a-DK" sz="4400" spc="-1" strike="noStrike">
                <a:solidFill>
                  <a:srgbClr val="000000"/>
                </a:solidFill>
                <a:latin typeface="Tahoma"/>
              </a:rPr>
              <a:t>Klik for at flytte dias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da-DK" sz="2000" spc="-1" strike="noStrike">
                <a:solidFill>
                  <a:srgbClr val="000000"/>
                </a:solidFill>
                <a:latin typeface="Arial"/>
              </a:rPr>
              <a:t>Klik for at redigere noternes format</a:t>
            </a:r>
            <a:endParaRPr b="0" lang="da-DK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a-DK" sz="1400" spc="-1" strike="noStrike">
                <a:solidFill>
                  <a:srgbClr val="000000"/>
                </a:solidFill>
                <a:latin typeface="Times New Roman"/>
              </a:rPr>
              <a:t>&lt;sidehoved&gt;</a:t>
            </a:r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a-DK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a-DK" sz="1400" spc="-1" strike="noStrike">
                <a:solidFill>
                  <a:srgbClr val="000000"/>
                </a:solidFill>
                <a:latin typeface="Times New Roman"/>
              </a:rPr>
              <a:t>&lt;dato/klokkeslæt&gt;</a:t>
            </a:r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a-DK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a-DK" sz="1400" spc="-1" strike="noStrike">
                <a:solidFill>
                  <a:srgbClr val="000000"/>
                </a:solidFill>
                <a:latin typeface="Times New Roman"/>
              </a:rPr>
              <a:t>&lt;sidefod&gt;</a:t>
            </a:r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a-DK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924EB39-E36D-432C-ABCA-C67826937244}" type="slidenum">
              <a:rPr b="0" lang="da-DK" sz="1400" spc="-1" strike="noStrike">
                <a:solidFill>
                  <a:srgbClr val="000000"/>
                </a:solidFill>
                <a:latin typeface="Times New Roman"/>
              </a:rPr>
              <a:t>&lt;nummer&gt;</a:t>
            </a:fld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Num" idx="10"/>
          </p:nvPr>
        </p:nvSpPr>
        <p:spPr>
          <a:xfrm>
            <a:off x="3902040" y="9516960"/>
            <a:ext cx="2984040" cy="499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800" rIns="91800" tIns="46080" bIns="4608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B59F33-ECC6-4C3D-9DE2-FD7D65E92C60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&lt;nummer&gt;</a:t>
            </a:fld>
            <a:endParaRPr b="0" lang="da-DK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ldImg"/>
          </p:nvPr>
        </p:nvSpPr>
        <p:spPr>
          <a:xfrm>
            <a:off x="942840" y="752400"/>
            <a:ext cx="5005080" cy="375552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89040" y="4757760"/>
            <a:ext cx="5509800" cy="4509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800" rIns="91800" tIns="46080" bIns="46080" anchor="t">
            <a:noAutofit/>
          </a:bodyPr>
          <a:p>
            <a:pPr marL="216000" indent="0">
              <a:buNone/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Num" idx="11"/>
          </p:nvPr>
        </p:nvSpPr>
        <p:spPr>
          <a:xfrm>
            <a:off x="3902040" y="9516960"/>
            <a:ext cx="2984040" cy="499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800" rIns="91800" tIns="46080" bIns="4608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A0122C3-BDF3-4BD7-B421-171302CE4A26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&lt;nummer&gt;</a:t>
            </a:fld>
            <a:endParaRPr b="0" lang="da-DK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ldImg"/>
          </p:nvPr>
        </p:nvSpPr>
        <p:spPr>
          <a:xfrm>
            <a:off x="942840" y="752400"/>
            <a:ext cx="5005080" cy="375552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89040" y="4757760"/>
            <a:ext cx="5509800" cy="4509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800" rIns="91800" tIns="46080" bIns="46080" anchor="t">
            <a:noAutofit/>
          </a:bodyPr>
          <a:p>
            <a:pPr marL="216000" indent="0">
              <a:buNone/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8B3EF7-E4DE-4F17-A05A-27915B023EA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CFA966-680E-4A46-BEAB-8B6BD24DAB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D8B40F-0241-4BF7-ACC6-66F7959FDBF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2AC234-F5C8-493E-B353-4FE67DC3E23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4EE5625-313F-4866-B563-FA7E2FBEA6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a-D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B252AF-A1B5-41DF-8892-9B4FFB2182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554F45-1BC4-429B-BD30-D90582925B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9D5D8D-0118-4023-A613-24B4B34677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FBA28F8-C5E2-42F3-906B-E28F2B2BA9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990720" y="1676520"/>
            <a:ext cx="7772040" cy="67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a-D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27D2EE-8719-49D5-83DF-68EEF9F400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FCB83A-C77F-4DD9-A019-1FDAD2EE71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a-D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0BB063-E4D6-46F8-937D-7C7A173DB1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C9F6F9-C3F3-48EA-A005-F697D98A82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506F596-9727-43EE-8088-46468B1423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6D19C8-A87D-46CB-BCF4-19BCA0F47D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2A05C8-6025-4E12-AB64-282C3F805F7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3B1969-38D8-4114-BB58-A39F11AC95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6DD4C6-8049-449F-B3D5-6E824C96A3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0025B6-99F8-403C-885B-ED7A7A7B640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D76DEE-C987-4FA7-93F7-D82230BA32E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990720" y="1676520"/>
            <a:ext cx="7772040" cy="67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a-D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A56B60-B2C7-433F-BC8A-078FA9BE70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B5313C-A2CA-41CB-881B-1F416F1797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F545CA-2406-4A2F-8B8D-02BBC30E52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8D9E43-7A78-4043-B3A5-13BDA1903F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a-D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2" hidden="1"/>
          <p:cNvSpPr/>
          <p:nvPr/>
        </p:nvSpPr>
        <p:spPr>
          <a:xfrm>
            <a:off x="417600" y="1098720"/>
            <a:ext cx="437760" cy="4744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" name="Rectangle 3" hidden="1"/>
          <p:cNvSpPr/>
          <p:nvPr/>
        </p:nvSpPr>
        <p:spPr>
          <a:xfrm>
            <a:off x="800280" y="1098720"/>
            <a:ext cx="328320" cy="474480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" name="Rectangle 4" hidden="1"/>
          <p:cNvSpPr/>
          <p:nvPr/>
        </p:nvSpPr>
        <p:spPr>
          <a:xfrm>
            <a:off x="541440" y="1521000"/>
            <a:ext cx="421920" cy="474480"/>
          </a:xfrm>
          <a:prstGeom prst="rect">
            <a:avLst/>
          </a:prstGeom>
          <a:solidFill>
            <a:schemeClr val="folHlink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Rectangle 5" hidden="1"/>
          <p:cNvSpPr/>
          <p:nvPr/>
        </p:nvSpPr>
        <p:spPr>
          <a:xfrm>
            <a:off x="911160" y="1521000"/>
            <a:ext cx="367920" cy="47448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Rectangle 6" hidden="1"/>
          <p:cNvSpPr/>
          <p:nvPr/>
        </p:nvSpPr>
        <p:spPr>
          <a:xfrm>
            <a:off x="127080" y="1447920"/>
            <a:ext cx="560160" cy="421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Rectangle 7" hidden="1"/>
          <p:cNvSpPr/>
          <p:nvPr/>
        </p:nvSpPr>
        <p:spPr>
          <a:xfrm>
            <a:off x="762120" y="990720"/>
            <a:ext cx="31320" cy="105228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Rectangle 8" hidden="1"/>
          <p:cNvSpPr/>
          <p:nvPr/>
        </p:nvSpPr>
        <p:spPr>
          <a:xfrm>
            <a:off x="442800" y="1781280"/>
            <a:ext cx="8226000" cy="3132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7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8" name="Group 3"/>
            <p:cNvGrpSpPr/>
            <p:nvPr/>
          </p:nvGrpSpPr>
          <p:grpSpPr>
            <a:xfrm>
              <a:off x="293760" y="2546280"/>
              <a:ext cx="712440" cy="474480"/>
              <a:chOff x="293760" y="2546280"/>
              <a:chExt cx="712440" cy="474480"/>
            </a:xfrm>
          </p:grpSpPr>
          <p:sp>
            <p:nvSpPr>
              <p:cNvPr id="9" name="Rectangle 4"/>
              <p:cNvSpPr/>
              <p:nvPr/>
            </p:nvSpPr>
            <p:spPr>
              <a:xfrm>
                <a:off x="293760" y="2546280"/>
                <a:ext cx="43812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a-DK" sz="1800" spc="-1" strike="noStrike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0" name="Rectangle 5"/>
              <p:cNvSpPr/>
              <p:nvPr/>
            </p:nvSpPr>
            <p:spPr>
              <a:xfrm>
                <a:off x="677520" y="2546280"/>
                <a:ext cx="32868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a-DK" sz="1800" spc="-1" strike="noStrike">
                  <a:solidFill>
                    <a:srgbClr val="000000"/>
                  </a:solidFill>
                  <a:latin typeface="Tahoma"/>
                </a:endParaRPr>
              </a:p>
            </p:txBody>
          </p:sp>
        </p:grpSp>
        <p:grpSp>
          <p:nvGrpSpPr>
            <p:cNvPr id="11" name="Group 6"/>
            <p:cNvGrpSpPr/>
            <p:nvPr/>
          </p:nvGrpSpPr>
          <p:grpSpPr>
            <a:xfrm>
              <a:off x="417600" y="2968560"/>
              <a:ext cx="739080" cy="474480"/>
              <a:chOff x="417600" y="2968560"/>
              <a:chExt cx="739080" cy="474480"/>
            </a:xfrm>
          </p:grpSpPr>
          <p:sp>
            <p:nvSpPr>
              <p:cNvPr id="12" name="Rectangle 7"/>
              <p:cNvSpPr/>
              <p:nvPr/>
            </p:nvSpPr>
            <p:spPr>
              <a:xfrm>
                <a:off x="417600" y="2968560"/>
                <a:ext cx="42228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a-DK" sz="1800" spc="-1" strike="noStrike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3" name="Rectangle 8"/>
              <p:cNvSpPr/>
              <p:nvPr/>
            </p:nvSpPr>
            <p:spPr>
              <a:xfrm>
                <a:off x="787320" y="2968560"/>
                <a:ext cx="36936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a-DK" sz="1800" spc="-1" strike="noStrike">
                  <a:solidFill>
                    <a:srgbClr val="000000"/>
                  </a:solidFill>
                  <a:latin typeface="Tahoma"/>
                </a:endParaRPr>
              </a:p>
            </p:txBody>
          </p:sp>
        </p:grpSp>
        <p:sp>
          <p:nvSpPr>
            <p:cNvPr id="14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a-DK" sz="1800" spc="-1" strike="noStrike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a-DK" sz="1800" spc="-1" strike="noStrike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6" name="Rectangle 11"/>
            <p:cNvSpPr/>
            <p:nvPr/>
          </p:nvSpPr>
          <p:spPr>
            <a:xfrm flipV="1">
              <a:off x="316080" y="325980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0440" bIns="10440" anchor="ctr">
              <a:noAutofit/>
            </a:bodyPr>
            <a:p>
              <a:pPr>
                <a:lnSpc>
                  <a:spcPct val="100000"/>
                </a:lnSpc>
              </a:pPr>
              <a:endParaRPr b="0" lang="da-DK" sz="1800" spc="-1" strike="noStrike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90720" y="1676520"/>
            <a:ext cx="777204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Click to edit Master title style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dt" idx="1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>
              <a:buNone/>
              <a:defRPr b="0" lang="da-DK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a-DK" sz="1400" spc="-1" strike="noStrike">
                <a:solidFill>
                  <a:srgbClr val="000000"/>
                </a:solidFill>
                <a:latin typeface="Times New Roman"/>
              </a:rPr>
              <a:t>&lt;dato/klokkeslæt&gt;</a:t>
            </a:r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2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ctr">
              <a:buNone/>
              <a:defRPr b="0" lang="da-DK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a-DK" sz="1400" spc="-1" strike="noStrike">
                <a:solidFill>
                  <a:srgbClr val="000000"/>
                </a:solidFill>
                <a:latin typeface="Times New Roman"/>
              </a:rPr>
              <a:t>&lt;sidefod&gt;</a:t>
            </a:r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3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a-DK" sz="1400" spc="-1" strike="noStrike">
                <a:solidFill>
                  <a:srgbClr val="1c1c1c"/>
                </a:solidFill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D473A0-12CE-4F88-AAFD-0EE54A155DF4}" type="slidenum">
              <a:rPr b="0" lang="da-DK" sz="1400" spc="-1" strike="noStrike">
                <a:solidFill>
                  <a:srgbClr val="1c1c1c"/>
                </a:solidFill>
                <a:latin typeface="Tahoma"/>
              </a:rPr>
              <a:t>&lt;nummer&gt;</a:t>
            </a:fld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a-DK" sz="3200" spc="-1" strike="noStrike">
                <a:solidFill>
                  <a:srgbClr val="000000"/>
                </a:solidFill>
                <a:latin typeface="Tahoma"/>
              </a:rPr>
              <a:t>Klik for at redigere dispositionstekstens format</a:t>
            </a: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a-DK" sz="2400" spc="-1" strike="noStrike">
                <a:solidFill>
                  <a:srgbClr val="000000"/>
                </a:solidFill>
                <a:latin typeface="Tahoma"/>
              </a:rPr>
              <a:t>Andet dispositionsniveau</a:t>
            </a:r>
            <a:endParaRPr b="0" lang="da-DK" sz="24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a-DK" sz="2000" spc="-1" strike="noStrike">
                <a:solidFill>
                  <a:srgbClr val="000000"/>
                </a:solidFill>
                <a:latin typeface="Tahoma"/>
              </a:rPr>
              <a:t>Tredje dispositionsniveau</a:t>
            </a:r>
            <a:endParaRPr b="0" lang="da-DK" sz="20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a-DK" sz="2000" spc="-1" strike="noStrike">
                <a:solidFill>
                  <a:srgbClr val="000000"/>
                </a:solidFill>
                <a:latin typeface="Tahoma"/>
              </a:rPr>
              <a:t>Fjerde dispositionsniveau</a:t>
            </a:r>
            <a:endParaRPr b="0" lang="da-DK" sz="20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a-DK" sz="2000" spc="-1" strike="noStrike">
                <a:solidFill>
                  <a:srgbClr val="000000"/>
                </a:solidFill>
                <a:latin typeface="Tahoma"/>
              </a:rPr>
              <a:t>Femte dispositionsniveau</a:t>
            </a:r>
            <a:endParaRPr b="0" lang="da-DK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a-DK" sz="2000" spc="-1" strike="noStrike">
                <a:solidFill>
                  <a:srgbClr val="000000"/>
                </a:solidFill>
                <a:latin typeface="Tahoma"/>
              </a:rPr>
              <a:t>Sjette dispositionsniveau</a:t>
            </a:r>
            <a:endParaRPr b="0" lang="da-DK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a-DK" sz="2000" spc="-1" strike="noStrike">
                <a:solidFill>
                  <a:srgbClr val="000000"/>
                </a:solidFill>
                <a:latin typeface="Tahoma"/>
              </a:rPr>
              <a:t>Syvende dispositionsniveau</a:t>
            </a:r>
            <a:endParaRPr b="0" lang="da-DK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/>
          <p:nvPr/>
        </p:nvSpPr>
        <p:spPr>
          <a:xfrm>
            <a:off x="417600" y="1098720"/>
            <a:ext cx="437760" cy="4744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9" name="Rectangle 3"/>
          <p:cNvSpPr/>
          <p:nvPr/>
        </p:nvSpPr>
        <p:spPr>
          <a:xfrm>
            <a:off x="800280" y="1098720"/>
            <a:ext cx="328320" cy="474480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" name="Rectangle 4"/>
          <p:cNvSpPr/>
          <p:nvPr/>
        </p:nvSpPr>
        <p:spPr>
          <a:xfrm>
            <a:off x="541440" y="1521000"/>
            <a:ext cx="421920" cy="474480"/>
          </a:xfrm>
          <a:prstGeom prst="rect">
            <a:avLst/>
          </a:prstGeom>
          <a:solidFill>
            <a:schemeClr val="folHlink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" name="Rectangle 5"/>
          <p:cNvSpPr/>
          <p:nvPr/>
        </p:nvSpPr>
        <p:spPr>
          <a:xfrm>
            <a:off x="911160" y="1521000"/>
            <a:ext cx="367920" cy="47448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" name="Rectangle 6"/>
          <p:cNvSpPr/>
          <p:nvPr/>
        </p:nvSpPr>
        <p:spPr>
          <a:xfrm>
            <a:off x="127080" y="1447920"/>
            <a:ext cx="560160" cy="421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Rectangle 7"/>
          <p:cNvSpPr/>
          <p:nvPr/>
        </p:nvSpPr>
        <p:spPr>
          <a:xfrm>
            <a:off x="762120" y="990720"/>
            <a:ext cx="31320" cy="105228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Rectangle 8"/>
          <p:cNvSpPr/>
          <p:nvPr/>
        </p:nvSpPr>
        <p:spPr>
          <a:xfrm>
            <a:off x="442800" y="1781280"/>
            <a:ext cx="8226000" cy="3132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333399"/>
                </a:solidFill>
                <a:latin typeface="Tahoma"/>
              </a:rPr>
              <a:t>Click to edit Master title style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000000"/>
                </a:solidFill>
                <a:latin typeface="Tahoma"/>
              </a:rPr>
              <a:t>Click to edit Master text styles</a:t>
            </a:r>
            <a:endParaRPr b="0" lang="da-DK" sz="32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b="0" lang="en-US" sz="2800" spc="-1" strike="noStrike">
                <a:solidFill>
                  <a:srgbClr val="000000"/>
                </a:solidFill>
                <a:latin typeface="Tahoma"/>
              </a:rPr>
              <a:t>Second level</a:t>
            </a:r>
            <a:endParaRPr b="0" lang="da-DK" sz="28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b="0" lang="en-US" sz="2400" spc="-1" strike="noStrike">
                <a:solidFill>
                  <a:srgbClr val="000000"/>
                </a:solidFill>
                <a:latin typeface="Tahoma"/>
              </a:rPr>
              <a:t>Third level</a:t>
            </a:r>
            <a:endParaRPr b="0" lang="da-DK" sz="24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cf01"/>
              </a:buClr>
              <a:buSzPct val="55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000000"/>
                </a:solidFill>
                <a:latin typeface="Tahoma"/>
              </a:rPr>
              <a:t>Fourth level</a:t>
            </a:r>
            <a:endParaRPr b="0" lang="da-DK" sz="2000" spc="-1" strike="noStrike">
              <a:solidFill>
                <a:srgbClr val="000000"/>
              </a:solidFill>
              <a:latin typeface="Tahom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b="0" lang="en-US" sz="2000" spc="-1" strike="noStrike">
                <a:solidFill>
                  <a:srgbClr val="000000"/>
                </a:solidFill>
                <a:latin typeface="Tahoma"/>
              </a:rPr>
              <a:t>Fifth level</a:t>
            </a:r>
            <a:endParaRPr b="0" lang="da-DK" sz="2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4"/>
          </p:nvPr>
        </p:nvSpPr>
        <p:spPr>
          <a:xfrm>
            <a:off x="1162080" y="624348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>
              <a:buNone/>
              <a:defRPr b="0" lang="da-DK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a-DK" sz="1400" spc="-1" strike="noStrike">
                <a:solidFill>
                  <a:srgbClr val="000000"/>
                </a:solidFill>
                <a:latin typeface="Times New Roman"/>
              </a:rPr>
              <a:t>&lt;dato/klokkeslæt&gt;</a:t>
            </a:r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5"/>
          </p:nvPr>
        </p:nvSpPr>
        <p:spPr>
          <a:xfrm>
            <a:off x="3657600" y="624348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ctr">
              <a:buNone/>
              <a:defRPr b="0" lang="da-DK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a-DK" sz="1400" spc="-1" strike="noStrike">
                <a:solidFill>
                  <a:srgbClr val="000000"/>
                </a:solidFill>
                <a:latin typeface="Times New Roman"/>
              </a:rPr>
              <a:t>&lt;sidefod&gt;</a:t>
            </a:r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sldNum" idx="6"/>
          </p:nvPr>
        </p:nvSpPr>
        <p:spPr>
          <a:xfrm>
            <a:off x="7042320" y="624348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a-DK" sz="1400" spc="-1" strike="noStrike">
                <a:solidFill>
                  <a:srgbClr val="000000"/>
                </a:solidFill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1A4B24C-61BD-4461-9C8D-71EA9DA90C5F}" type="slidenum">
              <a:rPr b="0" lang="da-DK" sz="1400" spc="-1" strike="noStrike">
                <a:solidFill>
                  <a:srgbClr val="000000"/>
                </a:solidFill>
                <a:latin typeface="Tahoma"/>
              </a:rPr>
              <a:t>&lt;nummer&gt;</a:t>
            </a:fld>
            <a:endParaRPr b="0" lang="da-DK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wmf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4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990720" y="1484280"/>
            <a:ext cx="7684560" cy="1606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br>
              <a:rPr sz="4400"/>
            </a:br>
            <a:r>
              <a:rPr b="1" lang="da-DK" sz="4400" spc="-1" strike="noStrike">
                <a:solidFill>
                  <a:srgbClr val="0000ff"/>
                </a:solidFill>
                <a:latin typeface="Tahoma"/>
              </a:rPr>
              <a:t> </a:t>
            </a:r>
            <a:br>
              <a:rPr sz="4400"/>
            </a:b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Grønne veje </a:t>
            </a:r>
            <a:r>
              <a:rPr b="0" lang="da-DK" sz="4400" spc="-1" strike="noStrike">
                <a:solidFill>
                  <a:srgbClr val="000000"/>
                </a:solidFill>
                <a:latin typeface="Tahoma"/>
              </a:rPr>
              <a:t>i  </a:t>
            </a:r>
            <a:br>
              <a:rPr sz="4400"/>
            </a:br>
            <a:r>
              <a:rPr b="0" lang="da-DK" sz="4400" spc="-1" strike="noStrike">
                <a:solidFill>
                  <a:srgbClr val="000000"/>
                </a:solidFill>
                <a:latin typeface="Tahoma"/>
              </a:rPr>
              <a:t>Brønshøjgaards Haveby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684360" y="3886200"/>
            <a:ext cx="7775280" cy="1918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 algn="ctr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da-DK" sz="2800" spc="-1" strike="noStrike">
                <a:solidFill>
                  <a:srgbClr val="000000"/>
                </a:solidFill>
                <a:latin typeface="Tahoma"/>
              </a:rPr>
              <a:t>Snorre Budde Andersen</a:t>
            </a:r>
            <a:endParaRPr b="0" lang="da-DK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99"/>
              </a:spcBef>
              <a:buNone/>
              <a:tabLst>
                <a:tab algn="l" pos="0"/>
              </a:tabLst>
            </a:pPr>
            <a:endParaRPr b="0" lang="da-DK" sz="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da-DK" sz="2800" spc="-1" strike="noStrike">
                <a:solidFill>
                  <a:srgbClr val="000000"/>
                </a:solidFill>
                <a:latin typeface="Tahoma"/>
              </a:rPr>
              <a:t>Projektleder, PKP Regnvandsteknik</a:t>
            </a:r>
            <a:endParaRPr b="0" lang="da-DK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19"/>
              </a:spcBef>
              <a:buNone/>
              <a:tabLst>
                <a:tab algn="l" pos="0"/>
              </a:tabLst>
            </a:pPr>
            <a:endParaRPr b="0" lang="da-DK" sz="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da-DK" sz="28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a-DK" sz="2800" spc="-1" strike="noStrike">
                <a:solidFill>
                  <a:srgbClr val="000000"/>
                </a:solidFill>
                <a:latin typeface="Tahoma"/>
              </a:rPr>
              <a:t>Tlf. 27 21 43 12 / sa@regnvandsteknik.dk</a:t>
            </a:r>
            <a:endParaRPr b="0" lang="da-DK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Picture 1" descr=""/>
          <p:cNvPicPr/>
          <p:nvPr/>
        </p:nvPicPr>
        <p:blipFill>
          <a:blip r:embed="rId1"/>
          <a:stretch/>
        </p:blipFill>
        <p:spPr>
          <a:xfrm>
            <a:off x="6732720" y="189000"/>
            <a:ext cx="2226960" cy="79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Trafiksikkerhed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68360" y="2276640"/>
            <a:ext cx="8675280" cy="647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algn="l" pos="0"/>
              </a:tabLst>
            </a:pPr>
            <a:r>
              <a:rPr b="0" lang="da-DK" sz="2700" spc="-1" strike="noStrike">
                <a:solidFill>
                  <a:srgbClr val="000000"/>
                </a:solidFill>
                <a:latin typeface="Tahoma"/>
              </a:rPr>
              <a:t>Normalisering af kryds, (mulighed for tilkøb af træer)</a:t>
            </a:r>
            <a:endParaRPr b="0" lang="da-DK" sz="27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algn="l" pos="0"/>
              </a:tabLst>
            </a:pPr>
            <a:endParaRPr b="0" lang="da-DK" sz="27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algn="l" pos="0"/>
              </a:tabLst>
            </a:pPr>
            <a:endParaRPr b="0" lang="da-DK" sz="27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algn="l" pos="0"/>
              </a:tabLst>
            </a:pPr>
            <a:endParaRPr b="0" lang="da-DK" sz="27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77" name="Picture 1" descr=""/>
          <p:cNvPicPr/>
          <p:nvPr/>
        </p:nvPicPr>
        <p:blipFill>
          <a:blip r:embed="rId1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  <p:pic>
        <p:nvPicPr>
          <p:cNvPr id="178" name="Billede 4" descr="C:\Users\KPK\Desktop\IMG_9636.jpg"/>
          <p:cNvPicPr/>
          <p:nvPr/>
        </p:nvPicPr>
        <p:blipFill>
          <a:blip r:embed="rId2"/>
          <a:stretch/>
        </p:blipFill>
        <p:spPr>
          <a:xfrm>
            <a:off x="395280" y="2997360"/>
            <a:ext cx="4105080" cy="3024000"/>
          </a:xfrm>
          <a:prstGeom prst="rect">
            <a:avLst/>
          </a:prstGeom>
          <a:ln w="0">
            <a:noFill/>
          </a:ln>
        </p:spPr>
      </p:pic>
      <p:pic>
        <p:nvPicPr>
          <p:cNvPr id="179" name="Billede 5" descr="C:\Users\KPK\Desktop\IMG_9638.jpg"/>
          <p:cNvPicPr/>
          <p:nvPr/>
        </p:nvPicPr>
        <p:blipFill>
          <a:blip r:embed="rId3"/>
          <a:stretch/>
        </p:blipFill>
        <p:spPr>
          <a:xfrm>
            <a:off x="4726080" y="2997360"/>
            <a:ext cx="3949200" cy="3024000"/>
          </a:xfrm>
          <a:prstGeom prst="rect">
            <a:avLst/>
          </a:prstGeom>
          <a:ln w="0">
            <a:noFill/>
          </a:ln>
        </p:spPr>
      </p:pic>
      <p:pic>
        <p:nvPicPr>
          <p:cNvPr id="180" name="Billede 3" descr=""/>
          <p:cNvPicPr/>
          <p:nvPr/>
        </p:nvPicPr>
        <p:blipFill>
          <a:blip r:embed="rId4"/>
          <a:srcRect l="8070" t="0" r="0" b="0"/>
          <a:stretch/>
        </p:blipFill>
        <p:spPr>
          <a:xfrm>
            <a:off x="4722840" y="2997360"/>
            <a:ext cx="4195440" cy="3024000"/>
          </a:xfrm>
          <a:prstGeom prst="rect">
            <a:avLst/>
          </a:prstGeom>
          <a:ln w="0">
            <a:noFill/>
          </a:ln>
        </p:spPr>
      </p:pic>
      <p:sp>
        <p:nvSpPr>
          <p:cNvPr id="181" name="Tekstfelt 4"/>
          <p:cNvSpPr/>
          <p:nvPr/>
        </p:nvSpPr>
        <p:spPr>
          <a:xfrm>
            <a:off x="324000" y="6067440"/>
            <a:ext cx="97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Tahoma"/>
              </a:rPr>
              <a:t>Før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kstfelt 5"/>
          <p:cNvSpPr/>
          <p:nvPr/>
        </p:nvSpPr>
        <p:spPr>
          <a:xfrm>
            <a:off x="4702320" y="6067440"/>
            <a:ext cx="383040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Tahoma"/>
              </a:rPr>
              <a:t>Fremtidigt princip 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200" spc="-1" strike="noStrike">
                <a:solidFill>
                  <a:srgbClr val="000000"/>
                </a:solidFill>
                <a:latin typeface="Tahoma"/>
              </a:rPr>
              <a:t>(Illustration fra Grøn vejplan 2013)</a:t>
            </a:r>
            <a:endParaRPr b="0" lang="da-DK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84" name="Billede 4" descr=""/>
          <p:cNvPicPr/>
          <p:nvPr/>
        </p:nvPicPr>
        <p:blipFill>
          <a:blip r:embed="rId1"/>
          <a:srcRect l="13346" t="25173" r="19941" b="-3984"/>
          <a:stretch/>
        </p:blipFill>
        <p:spPr>
          <a:xfrm>
            <a:off x="315360" y="2349000"/>
            <a:ext cx="3911760" cy="33948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85" name="Billede 6" descr=""/>
          <p:cNvPicPr/>
          <p:nvPr/>
        </p:nvPicPr>
        <p:blipFill>
          <a:blip r:embed="rId2"/>
          <a:stretch/>
        </p:blipFill>
        <p:spPr>
          <a:xfrm>
            <a:off x="4484520" y="2349000"/>
            <a:ext cx="4455720" cy="33948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86" name="Tekstfelt 8"/>
          <p:cNvSpPr/>
          <p:nvPr/>
        </p:nvSpPr>
        <p:spPr>
          <a:xfrm>
            <a:off x="315360" y="5877360"/>
            <a:ext cx="20239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Spanagervej / Valløvej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kstfelt 9"/>
          <p:cNvSpPr/>
          <p:nvPr/>
        </p:nvSpPr>
        <p:spPr>
          <a:xfrm>
            <a:off x="4572000" y="5877360"/>
            <a:ext cx="28080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Spanagervej / Gaunøvej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itel 1"/>
          <p:cNvSpPr/>
          <p:nvPr/>
        </p:nvSpPr>
        <p:spPr>
          <a:xfrm>
            <a:off x="1303200" y="764640"/>
            <a:ext cx="7792560" cy="91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Mulighed for træer</a:t>
            </a:r>
            <a:endParaRPr b="0" lang="da-D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1" descr=""/>
          <p:cNvPicPr/>
          <p:nvPr/>
        </p:nvPicPr>
        <p:blipFill>
          <a:blip r:embed="rId3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1" name="Tekstfelt 8"/>
          <p:cNvSpPr/>
          <p:nvPr/>
        </p:nvSpPr>
        <p:spPr>
          <a:xfrm>
            <a:off x="315360" y="5877360"/>
            <a:ext cx="20239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Gaunøvej / Valløvej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kstfelt 9"/>
          <p:cNvSpPr/>
          <p:nvPr/>
        </p:nvSpPr>
        <p:spPr>
          <a:xfrm>
            <a:off x="4570560" y="5877360"/>
            <a:ext cx="28080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Fuglsang Allé / Borrebyvej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Titel 1"/>
          <p:cNvSpPr/>
          <p:nvPr/>
        </p:nvSpPr>
        <p:spPr>
          <a:xfrm>
            <a:off x="1303200" y="908640"/>
            <a:ext cx="7792560" cy="78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Mulighed for træer</a:t>
            </a:r>
            <a:endParaRPr b="0" lang="da-D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Picture 1" descr=""/>
          <p:cNvPicPr/>
          <p:nvPr/>
        </p:nvPicPr>
        <p:blipFill>
          <a:blip r:embed="rId1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  <p:pic>
        <p:nvPicPr>
          <p:cNvPr id="195" name="Billede 3" descr=""/>
          <p:cNvPicPr/>
          <p:nvPr/>
        </p:nvPicPr>
        <p:blipFill>
          <a:blip r:embed="rId2"/>
          <a:srcRect l="6013" t="127" r="0" b="-127"/>
          <a:stretch/>
        </p:blipFill>
        <p:spPr>
          <a:xfrm>
            <a:off x="395640" y="2088000"/>
            <a:ext cx="3744000" cy="37274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96" name="Billede 7" descr=""/>
          <p:cNvPicPr/>
          <p:nvPr/>
        </p:nvPicPr>
        <p:blipFill>
          <a:blip r:embed="rId3"/>
          <a:stretch/>
        </p:blipFill>
        <p:spPr>
          <a:xfrm>
            <a:off x="4570560" y="2071080"/>
            <a:ext cx="4105800" cy="3777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8" name="Tekstfelt 9"/>
          <p:cNvSpPr/>
          <p:nvPr/>
        </p:nvSpPr>
        <p:spPr>
          <a:xfrm>
            <a:off x="467640" y="2349000"/>
            <a:ext cx="7792560" cy="34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Afventer færdiggørelses af masterplanen (KK + HOFOR) for hele vandoplandet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PKP er I gang med at analysere de nyeste modelberegninger modtaget i fredags 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Foreløbige løsningsprincipper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Afskæring af vand fra Brønshøjvej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Udjævning af Mullerupvej / Borrebyvej krydset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Indarbejdning af vejbede nord for Fuglsang Allé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Indarbejdning af grønne indslag syd for Fuglsang Allé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Generelt kontrolleret styring af vandet ned af Borrebyvej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</a:rPr>
              <a:t>Overløb til bunkerparken 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itel 1"/>
          <p:cNvSpPr/>
          <p:nvPr/>
        </p:nvSpPr>
        <p:spPr>
          <a:xfrm>
            <a:off x="1303200" y="908640"/>
            <a:ext cx="7792560" cy="77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Status: Borrebyvej</a:t>
            </a:r>
            <a:endParaRPr b="0" lang="da-D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Picture 1" descr=""/>
          <p:cNvPicPr/>
          <p:nvPr/>
        </p:nvPicPr>
        <p:blipFill>
          <a:blip r:embed="rId1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Forventet tidsplan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02" name="Billede 13" descr=""/>
          <p:cNvPicPr/>
          <p:nvPr/>
        </p:nvPicPr>
        <p:blipFill>
          <a:blip r:embed="rId1"/>
          <a:stretch/>
        </p:blipFill>
        <p:spPr>
          <a:xfrm>
            <a:off x="35640" y="2441880"/>
            <a:ext cx="9036000" cy="195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990720" y="1484280"/>
            <a:ext cx="7684560" cy="1606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br>
              <a:rPr sz="4400"/>
            </a:br>
            <a:r>
              <a:rPr b="1" lang="da-DK" sz="4400" spc="-1" strike="noStrike">
                <a:solidFill>
                  <a:srgbClr val="0000ff"/>
                </a:solidFill>
                <a:latin typeface="Tahoma"/>
              </a:rPr>
              <a:t> </a:t>
            </a:r>
            <a:br>
              <a:rPr sz="4400"/>
            </a:b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Spørgsmål ?  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684360" y="3886200"/>
            <a:ext cx="7775280" cy="1918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 algn="ctr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da-DK" sz="2800" spc="-1" strike="noStrike">
                <a:solidFill>
                  <a:srgbClr val="000000"/>
                </a:solidFill>
                <a:latin typeface="Tahoma"/>
              </a:rPr>
              <a:t>Snorre Budde Andersen</a:t>
            </a:r>
            <a:endParaRPr b="0" lang="da-DK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99"/>
              </a:spcBef>
              <a:buNone/>
              <a:tabLst>
                <a:tab algn="l" pos="0"/>
              </a:tabLst>
            </a:pPr>
            <a:endParaRPr b="0" lang="da-DK" sz="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da-DK" sz="2800" spc="-1" strike="noStrike">
                <a:solidFill>
                  <a:srgbClr val="000000"/>
                </a:solidFill>
                <a:latin typeface="Tahoma"/>
              </a:rPr>
              <a:t>Projektleder, PKP Regnvandsteknik</a:t>
            </a:r>
            <a:endParaRPr b="0" lang="da-DK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19"/>
              </a:spcBef>
              <a:buNone/>
              <a:tabLst>
                <a:tab algn="l" pos="0"/>
              </a:tabLst>
            </a:pPr>
            <a:endParaRPr b="0" lang="da-DK" sz="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da-DK" sz="28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da-DK" sz="2800" spc="-1" strike="noStrike">
                <a:solidFill>
                  <a:srgbClr val="000000"/>
                </a:solidFill>
                <a:latin typeface="Tahoma"/>
              </a:rPr>
              <a:t>Tlf. 27 21 43 12 / sa@regnvandsteknik.dk</a:t>
            </a:r>
            <a:endParaRPr b="0" lang="da-DK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Picture 1" descr=""/>
          <p:cNvPicPr/>
          <p:nvPr/>
        </p:nvPicPr>
        <p:blipFill>
          <a:blip r:embed="rId1"/>
          <a:stretch/>
        </p:blipFill>
        <p:spPr>
          <a:xfrm>
            <a:off x="6732720" y="189000"/>
            <a:ext cx="2226960" cy="79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139760" y="23796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Vejbede: Status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16" name="Picture 1" descr="C:\Users\karp\Downloads\PKP Logo blå og farver.tif"/>
          <p:cNvPicPr/>
          <p:nvPr/>
        </p:nvPicPr>
        <p:blipFill>
          <a:blip r:embed="rId1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  <p:sp>
        <p:nvSpPr>
          <p:cNvPr id="117" name="Tekstfelt 1"/>
          <p:cNvSpPr/>
          <p:nvPr/>
        </p:nvSpPr>
        <p:spPr>
          <a:xfrm>
            <a:off x="539640" y="2277000"/>
            <a:ext cx="770436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Langsom opstart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Optimeret tidsplan, opjustering af bemanding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Afventer udlægning af jord i bedene 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Tidsplanen overholdes (første del aflevering den 1/6/23)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Beplantning i bedene kommer efterår 2023 (omkring oktober)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Asfaltering: GAB til top, slidlag forår 2024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Bump med midlertidig maling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Vidensdeling med HOFOR 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Foreløbig tidsplan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19" name="Billede 5" descr=""/>
          <p:cNvPicPr/>
          <p:nvPr/>
        </p:nvPicPr>
        <p:blipFill>
          <a:blip r:embed="rId1"/>
          <a:stretch/>
        </p:blipFill>
        <p:spPr>
          <a:xfrm>
            <a:off x="92520" y="2565000"/>
            <a:ext cx="8943480" cy="3174120"/>
          </a:xfrm>
          <a:prstGeom prst="rect">
            <a:avLst/>
          </a:prstGeom>
          <a:ln w="0">
            <a:noFill/>
          </a:ln>
        </p:spPr>
      </p:pic>
      <p:sp>
        <p:nvSpPr>
          <p:cNvPr id="120" name="Rektangel 6"/>
          <p:cNvSpPr/>
          <p:nvPr/>
        </p:nvSpPr>
        <p:spPr>
          <a:xfrm>
            <a:off x="5580000" y="2709000"/>
            <a:ext cx="761400" cy="47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Vejbedenes Funktion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85800" y="234900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Bedene aflaster det eksisterende kloaknet, ved at tilbageholde vejvandet op til HOFORs servicekrav (10 års regn)</a:t>
            </a:r>
            <a:endParaRPr b="0" lang="da-DK" sz="18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da-DK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algn="l" pos="0"/>
              </a:tabLst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Kapaciteten i kloakken øges derved til afledning af øvrigt spildevand</a:t>
            </a:r>
            <a:endParaRPr b="0" lang="da-DK" sz="18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da-DK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algn="l" pos="0"/>
              </a:tabLst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Bedene er ikke lavet til ekstremregn (skybrud), men stiller jer bedre under sådanne hændelser</a:t>
            </a:r>
            <a:endParaRPr b="0" lang="da-DK" sz="1800" spc="-1" strike="noStrike">
              <a:solidFill>
                <a:srgbClr val="000000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da-DK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algn="l" pos="0"/>
              </a:tabLst>
            </a:pPr>
            <a:r>
              <a:rPr b="0" lang="da-DK" sz="1800" spc="-1" strike="noStrike">
                <a:solidFill>
                  <a:srgbClr val="000000"/>
                </a:solidFill>
                <a:latin typeface="Calibri"/>
              </a:rPr>
              <a:t>De grønne veje er udpeget i spildevandsplanen ud fra en samfundsøkonomisk analyse for at imødekomme kommunens klimatilpasningsmål</a:t>
            </a:r>
            <a:endParaRPr b="0" lang="da-DK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39760" y="23796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Vejbede: Princip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24" name="Picture 1" descr="C:\Users\karp\Downloads\PKP Logo blå og farver.tif"/>
          <p:cNvPicPr/>
          <p:nvPr/>
        </p:nvPicPr>
        <p:blipFill>
          <a:blip r:embed="rId1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7" descr=""/>
          <p:cNvPicPr/>
          <p:nvPr/>
        </p:nvPicPr>
        <p:blipFill>
          <a:blip r:embed="rId2"/>
          <a:stretch/>
        </p:blipFill>
        <p:spPr>
          <a:xfrm>
            <a:off x="324000" y="2421000"/>
            <a:ext cx="8368920" cy="3887280"/>
          </a:xfrm>
          <a:prstGeom prst="rect">
            <a:avLst/>
          </a:prstGeom>
          <a:ln w="0">
            <a:noFill/>
          </a:ln>
        </p:spPr>
      </p:pic>
      <p:sp>
        <p:nvSpPr>
          <p:cNvPr id="126" name="Tekstboks 1"/>
          <p:cNvSpPr/>
          <p:nvPr/>
        </p:nvSpPr>
        <p:spPr>
          <a:xfrm>
            <a:off x="4932360" y="5095800"/>
            <a:ext cx="143964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200" spc="-1" strike="noStrike">
                <a:solidFill>
                  <a:srgbClr val="000000"/>
                </a:solidFill>
                <a:latin typeface="Tahoma"/>
              </a:rPr>
              <a:t>Filterjord (30 cm)</a:t>
            </a:r>
            <a:endParaRPr b="0" lang="da-DK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7" name="Lige pilforbindelse 2"/>
          <p:cNvCxnSpPr/>
          <p:nvPr/>
        </p:nvCxnSpPr>
        <p:spPr>
          <a:xfrm>
            <a:off x="3779640" y="5949000"/>
            <a:ext cx="360" cy="288360"/>
          </a:xfrm>
          <a:prstGeom prst="straightConnector1">
            <a:avLst/>
          </a:prstGeom>
          <a:ln>
            <a:solidFill>
              <a:srgbClr val="0000ff"/>
            </a:solidFill>
            <a:round/>
            <a:tailEnd len="med" type="triangle" w="med"/>
          </a:ln>
        </p:spPr>
      </p:cxnSp>
      <p:cxnSp>
        <p:nvCxnSpPr>
          <p:cNvPr id="128" name="Lige pilforbindelse 5"/>
          <p:cNvCxnSpPr/>
          <p:nvPr/>
        </p:nvCxnSpPr>
        <p:spPr>
          <a:xfrm>
            <a:off x="4211640" y="5949000"/>
            <a:ext cx="360" cy="288360"/>
          </a:xfrm>
          <a:prstGeom prst="straightConnector1">
            <a:avLst/>
          </a:prstGeom>
          <a:ln>
            <a:solidFill>
              <a:srgbClr val="0000ff"/>
            </a:solidFill>
            <a:round/>
            <a:tailEnd len="med" type="triangle" w="med"/>
          </a:ln>
        </p:spPr>
      </p:cxnSp>
      <p:cxnSp>
        <p:nvCxnSpPr>
          <p:cNvPr id="129" name="Lige pilforbindelse 6"/>
          <p:cNvCxnSpPr/>
          <p:nvPr/>
        </p:nvCxnSpPr>
        <p:spPr>
          <a:xfrm>
            <a:off x="4644000" y="5949000"/>
            <a:ext cx="360" cy="288360"/>
          </a:xfrm>
          <a:prstGeom prst="straightConnector1">
            <a:avLst/>
          </a:prstGeom>
          <a:ln>
            <a:solidFill>
              <a:srgbClr val="0000ff"/>
            </a:solidFill>
            <a:round/>
            <a:tailEnd len="med" type="triangle" w="med"/>
          </a:ln>
        </p:spPr>
      </p:cxnSp>
      <p:cxnSp>
        <p:nvCxnSpPr>
          <p:cNvPr id="130" name="Lige pilforbindelse 7"/>
          <p:cNvCxnSpPr/>
          <p:nvPr/>
        </p:nvCxnSpPr>
        <p:spPr>
          <a:xfrm>
            <a:off x="6588000" y="5949000"/>
            <a:ext cx="360" cy="288360"/>
          </a:xfrm>
          <a:prstGeom prst="straightConnector1">
            <a:avLst/>
          </a:prstGeom>
          <a:ln>
            <a:solidFill>
              <a:srgbClr val="0000ff"/>
            </a:solidFill>
            <a:round/>
            <a:tailEnd len="med" type="triangle" w="med"/>
          </a:ln>
        </p:spPr>
      </p:cxnSp>
      <p:cxnSp>
        <p:nvCxnSpPr>
          <p:cNvPr id="131" name="Lige pilforbindelse 8"/>
          <p:cNvCxnSpPr/>
          <p:nvPr/>
        </p:nvCxnSpPr>
        <p:spPr>
          <a:xfrm>
            <a:off x="7000560" y="5949000"/>
            <a:ext cx="360" cy="288360"/>
          </a:xfrm>
          <a:prstGeom prst="straightConnector1">
            <a:avLst/>
          </a:prstGeom>
          <a:ln>
            <a:solidFill>
              <a:srgbClr val="0000ff"/>
            </a:solidFill>
            <a:round/>
            <a:tailEnd len="med" type="triangle" w="med"/>
          </a:ln>
        </p:spPr>
      </p:cxnSp>
      <p:pic>
        <p:nvPicPr>
          <p:cNvPr id="132" name="Picture 7" descr=""/>
          <p:cNvPicPr/>
          <p:nvPr/>
        </p:nvPicPr>
        <p:blipFill>
          <a:blip r:embed="rId3"/>
          <a:srcRect l="92745" t="92585" r="0" b="0"/>
          <a:stretch/>
        </p:blipFill>
        <p:spPr>
          <a:xfrm>
            <a:off x="7596360" y="3933000"/>
            <a:ext cx="606600" cy="28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139760" y="23796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Vejbede: Princip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34" name="Picture 1" descr="C:\Users\karp\Downloads\PKP Logo blå og farver.tif"/>
          <p:cNvPicPr/>
          <p:nvPr/>
        </p:nvPicPr>
        <p:blipFill>
          <a:blip r:embed="rId1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  <p:pic>
        <p:nvPicPr>
          <p:cNvPr id="135" name="Billede 3" descr=""/>
          <p:cNvPicPr/>
          <p:nvPr/>
        </p:nvPicPr>
        <p:blipFill>
          <a:blip r:embed="rId2"/>
          <a:srcRect l="0" t="0" r="-1809" b="60184"/>
          <a:stretch/>
        </p:blipFill>
        <p:spPr>
          <a:xfrm>
            <a:off x="251640" y="2997000"/>
            <a:ext cx="8522280" cy="2377800"/>
          </a:xfrm>
          <a:prstGeom prst="rect">
            <a:avLst/>
          </a:prstGeom>
          <a:ln w="0">
            <a:noFill/>
          </a:ln>
        </p:spPr>
      </p:pic>
      <p:sp>
        <p:nvSpPr>
          <p:cNvPr id="136" name="Tekstfelt 1"/>
          <p:cNvSpPr/>
          <p:nvPr/>
        </p:nvSpPr>
        <p:spPr>
          <a:xfrm>
            <a:off x="3204000" y="2123640"/>
            <a:ext cx="647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Tahoma"/>
              </a:rPr>
              <a:t>Bed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Højre klammeparentes 4"/>
          <p:cNvSpPr/>
          <p:nvPr/>
        </p:nvSpPr>
        <p:spPr>
          <a:xfrm rot="16200000">
            <a:off x="3168000" y="81000"/>
            <a:ext cx="575640" cy="54003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8" name="Tekstfelt 5"/>
          <p:cNvSpPr/>
          <p:nvPr/>
        </p:nvSpPr>
        <p:spPr>
          <a:xfrm>
            <a:off x="6876360" y="2120760"/>
            <a:ext cx="1295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Tahoma"/>
              </a:rPr>
              <a:t>Faskine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Højre klammeparentes 6"/>
          <p:cNvSpPr/>
          <p:nvPr/>
        </p:nvSpPr>
        <p:spPr>
          <a:xfrm rot="16200000">
            <a:off x="7063920" y="1737000"/>
            <a:ext cx="575640" cy="208800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139760" y="23796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Vejbede: Princip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41" name="Picture 1" descr="C:\Users\karp\Downloads\PKP Logo blå og farver.tif"/>
          <p:cNvPicPr/>
          <p:nvPr/>
        </p:nvPicPr>
        <p:blipFill>
          <a:blip r:embed="rId1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  <p:pic>
        <p:nvPicPr>
          <p:cNvPr id="142" name="Billede 1" descr=""/>
          <p:cNvPicPr/>
          <p:nvPr/>
        </p:nvPicPr>
        <p:blipFill>
          <a:blip r:embed="rId2"/>
          <a:srcRect l="0" t="9115" r="0" b="0"/>
          <a:stretch/>
        </p:blipFill>
        <p:spPr>
          <a:xfrm>
            <a:off x="4862520" y="2637000"/>
            <a:ext cx="2949480" cy="3587760"/>
          </a:xfrm>
          <a:prstGeom prst="rect">
            <a:avLst/>
          </a:prstGeom>
          <a:ln w="0">
            <a:noFill/>
          </a:ln>
        </p:spPr>
      </p:pic>
      <p:pic>
        <p:nvPicPr>
          <p:cNvPr id="143" name="Billede 2" descr=""/>
          <p:cNvPicPr/>
          <p:nvPr/>
        </p:nvPicPr>
        <p:blipFill>
          <a:blip r:embed="rId3"/>
          <a:stretch/>
        </p:blipFill>
        <p:spPr>
          <a:xfrm>
            <a:off x="611640" y="3429000"/>
            <a:ext cx="4208400" cy="2511720"/>
          </a:xfrm>
          <a:prstGeom prst="rect">
            <a:avLst/>
          </a:prstGeom>
          <a:ln w="0">
            <a:noFill/>
          </a:ln>
        </p:spPr>
      </p:pic>
      <p:pic>
        <p:nvPicPr>
          <p:cNvPr id="144" name="Billede 3" descr=""/>
          <p:cNvPicPr/>
          <p:nvPr/>
        </p:nvPicPr>
        <p:blipFill>
          <a:blip r:embed="rId4"/>
          <a:srcRect l="17951" t="0" r="42300" b="94731"/>
          <a:stretch/>
        </p:blipFill>
        <p:spPr>
          <a:xfrm>
            <a:off x="5220000" y="2131560"/>
            <a:ext cx="2158560" cy="383040"/>
          </a:xfrm>
          <a:prstGeom prst="rect">
            <a:avLst/>
          </a:prstGeom>
          <a:ln w="0">
            <a:noFill/>
          </a:ln>
        </p:spPr>
      </p:pic>
      <p:sp>
        <p:nvSpPr>
          <p:cNvPr id="145" name="Rektangel 5"/>
          <p:cNvSpPr/>
          <p:nvPr/>
        </p:nvSpPr>
        <p:spPr>
          <a:xfrm>
            <a:off x="6876360" y="4325040"/>
            <a:ext cx="761400" cy="47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Tahoma"/>
            </a:endParaRPr>
          </a:p>
        </p:txBody>
      </p:sp>
      <p:sp>
        <p:nvSpPr>
          <p:cNvPr id="146" name="Pil: venstre-højre 4"/>
          <p:cNvSpPr/>
          <p:nvPr/>
        </p:nvSpPr>
        <p:spPr>
          <a:xfrm>
            <a:off x="6920640" y="4325040"/>
            <a:ext cx="1367640" cy="359640"/>
          </a:xfrm>
          <a:prstGeom prst="leftRightArrow">
            <a:avLst>
              <a:gd name="adj1" fmla="val 39828"/>
              <a:gd name="adj2" fmla="val 50000"/>
            </a:avLst>
          </a:prstGeom>
          <a:solidFill>
            <a:srgbClr val="00b0f0"/>
          </a:solidFill>
          <a:ln w="127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Tahoma"/>
            </a:endParaRPr>
          </a:p>
        </p:txBody>
      </p:sp>
      <p:sp>
        <p:nvSpPr>
          <p:cNvPr id="147" name="Pil: højre 7"/>
          <p:cNvSpPr/>
          <p:nvPr/>
        </p:nvSpPr>
        <p:spPr>
          <a:xfrm>
            <a:off x="7020720" y="4919040"/>
            <a:ext cx="126792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27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Tahoma"/>
            </a:endParaRPr>
          </a:p>
        </p:txBody>
      </p:sp>
      <p:sp>
        <p:nvSpPr>
          <p:cNvPr id="148" name="Tekstfelt 8"/>
          <p:cNvSpPr/>
          <p:nvPr/>
        </p:nvSpPr>
        <p:spPr>
          <a:xfrm>
            <a:off x="6875280" y="3972960"/>
            <a:ext cx="1728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Tahoma"/>
              </a:rPr>
              <a:t>Til/fra faskine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kstfelt 9"/>
          <p:cNvSpPr/>
          <p:nvPr/>
        </p:nvSpPr>
        <p:spPr>
          <a:xfrm>
            <a:off x="7128360" y="5279040"/>
            <a:ext cx="1728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Tahoma"/>
              </a:rPr>
              <a:t>Til kloak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kstfelt 11"/>
          <p:cNvSpPr/>
          <p:nvPr/>
        </p:nvSpPr>
        <p:spPr>
          <a:xfrm>
            <a:off x="6606360" y="3194280"/>
            <a:ext cx="1728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Tahoma"/>
              </a:rPr>
              <a:t>Fra bed</a:t>
            </a:r>
            <a:endParaRPr b="0" lang="da-D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Ellipse 14"/>
          <p:cNvSpPr/>
          <p:nvPr/>
        </p:nvSpPr>
        <p:spPr>
          <a:xfrm>
            <a:off x="5845320" y="3899520"/>
            <a:ext cx="359640" cy="359640"/>
          </a:xfrm>
          <a:prstGeom prst="ellipse">
            <a:avLst/>
          </a:prstGeom>
          <a:solidFill>
            <a:srgbClr val="00b0f0"/>
          </a:solidFill>
          <a:ln w="6350">
            <a:solidFill>
              <a:srgbClr val="000000">
                <a:shade val="95000"/>
                <a:satMod val="10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Tahoma"/>
            </a:endParaRPr>
          </a:p>
        </p:txBody>
      </p:sp>
      <p:cxnSp>
        <p:nvCxnSpPr>
          <p:cNvPr id="152" name="Lige forbindelse 13"/>
          <p:cNvCxnSpPr/>
          <p:nvPr/>
        </p:nvCxnSpPr>
        <p:spPr>
          <a:xfrm flipH="1">
            <a:off x="6012000" y="3518280"/>
            <a:ext cx="648360" cy="561240"/>
          </a:xfrm>
          <a:prstGeom prst="straightConnector1">
            <a:avLst/>
          </a:prstGeom>
          <a:ln>
            <a:solidFill>
              <a:srgbClr val="000000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Plantevalg (A)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54" name="Picture 1" descr=""/>
          <p:cNvPicPr/>
          <p:nvPr/>
        </p:nvPicPr>
        <p:blipFill>
          <a:blip r:embed="rId1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  <p:pic>
        <p:nvPicPr>
          <p:cNvPr id="155" name="Billede 2" descr="Phlomis russeliana - PB3/5 (15/20)"/>
          <p:cNvPicPr/>
          <p:nvPr/>
        </p:nvPicPr>
        <p:blipFill>
          <a:blip r:embed="rId2"/>
          <a:stretch/>
        </p:blipFill>
        <p:spPr>
          <a:xfrm>
            <a:off x="2081880" y="3706200"/>
            <a:ext cx="1342080" cy="1342080"/>
          </a:xfrm>
          <a:prstGeom prst="rect">
            <a:avLst/>
          </a:prstGeom>
          <a:ln w="0">
            <a:noFill/>
          </a:ln>
        </p:spPr>
      </p:pic>
      <p:pic>
        <p:nvPicPr>
          <p:cNvPr id="156" name="Billede 3" descr="Achillea millefolium 'Summer Pastels' - Røllike"/>
          <p:cNvPicPr/>
          <p:nvPr/>
        </p:nvPicPr>
        <p:blipFill>
          <a:blip r:embed="rId3"/>
          <a:stretch/>
        </p:blipFill>
        <p:spPr>
          <a:xfrm>
            <a:off x="2129040" y="2432520"/>
            <a:ext cx="1281240" cy="1188360"/>
          </a:xfrm>
          <a:prstGeom prst="rect">
            <a:avLst/>
          </a:prstGeom>
          <a:ln w="0">
            <a:noFill/>
          </a:ln>
        </p:spPr>
      </p:pic>
      <p:pic>
        <p:nvPicPr>
          <p:cNvPr id="157" name="Billede 5" descr="Achillea millefolium 'Credo' - Pragtrøllike"/>
          <p:cNvPicPr/>
          <p:nvPr/>
        </p:nvPicPr>
        <p:blipFill>
          <a:blip r:embed="rId4"/>
          <a:stretch/>
        </p:blipFill>
        <p:spPr>
          <a:xfrm>
            <a:off x="3524040" y="1948320"/>
            <a:ext cx="1325520" cy="1229040"/>
          </a:xfrm>
          <a:prstGeom prst="rect">
            <a:avLst/>
          </a:prstGeom>
          <a:ln w="0">
            <a:noFill/>
          </a:ln>
        </p:spPr>
      </p:pic>
      <p:pic>
        <p:nvPicPr>
          <p:cNvPr id="158" name="Billede 7" descr=""/>
          <p:cNvPicPr/>
          <p:nvPr/>
        </p:nvPicPr>
        <p:blipFill>
          <a:blip r:embed="rId5"/>
          <a:srcRect l="0" t="4573" r="28649" b="20420"/>
          <a:stretch/>
        </p:blipFill>
        <p:spPr>
          <a:xfrm>
            <a:off x="4967640" y="2432520"/>
            <a:ext cx="1283760" cy="1358640"/>
          </a:xfrm>
          <a:prstGeom prst="rect">
            <a:avLst/>
          </a:prstGeom>
          <a:ln w="0">
            <a:noFill/>
          </a:ln>
        </p:spPr>
      </p:pic>
      <p:pic>
        <p:nvPicPr>
          <p:cNvPr id="159" name="Billede 8" descr="Pulsatilla vulgaris - Kobjælde"/>
          <p:cNvPicPr/>
          <p:nvPr/>
        </p:nvPicPr>
        <p:blipFill>
          <a:blip r:embed="rId6"/>
          <a:stretch/>
        </p:blipFill>
        <p:spPr>
          <a:xfrm>
            <a:off x="3515760" y="4725000"/>
            <a:ext cx="1364400" cy="1265040"/>
          </a:xfrm>
          <a:prstGeom prst="rect">
            <a:avLst/>
          </a:prstGeom>
          <a:ln w="0">
            <a:noFill/>
          </a:ln>
        </p:spPr>
      </p:pic>
      <p:pic>
        <p:nvPicPr>
          <p:cNvPr id="160" name="Billede 6" descr="Pennisetum alopecuroides Black Beauty - Lampepudsergræs Bord 84B"/>
          <p:cNvPicPr/>
          <p:nvPr/>
        </p:nvPicPr>
        <p:blipFill>
          <a:blip r:embed="rId7"/>
          <a:stretch/>
        </p:blipFill>
        <p:spPr>
          <a:xfrm>
            <a:off x="3524040" y="3317040"/>
            <a:ext cx="1300680" cy="1300680"/>
          </a:xfrm>
          <a:prstGeom prst="rect">
            <a:avLst/>
          </a:prstGeom>
          <a:ln w="0">
            <a:noFill/>
          </a:ln>
        </p:spPr>
      </p:pic>
      <p:pic>
        <p:nvPicPr>
          <p:cNvPr id="161" name="Billede 9" descr="Scabiosa ochroléua - Scabiose"/>
          <p:cNvPicPr/>
          <p:nvPr/>
        </p:nvPicPr>
        <p:blipFill>
          <a:blip r:embed="rId8"/>
          <a:srcRect l="17960" t="5538" r="17285" b="21765"/>
          <a:stretch/>
        </p:blipFill>
        <p:spPr>
          <a:xfrm>
            <a:off x="4971960" y="3884400"/>
            <a:ext cx="1274760" cy="1325520"/>
          </a:xfrm>
          <a:prstGeom prst="rect">
            <a:avLst/>
          </a:prstGeom>
          <a:ln w="0">
            <a:noFill/>
          </a:ln>
        </p:spPr>
      </p:pic>
      <p:pic>
        <p:nvPicPr>
          <p:cNvPr id="162" name="Billede 11" descr=""/>
          <p:cNvPicPr/>
          <p:nvPr/>
        </p:nvPicPr>
        <p:blipFill>
          <a:blip r:embed="rId9"/>
          <a:srcRect l="5572" t="0" r="0" b="1725"/>
          <a:stretch/>
        </p:blipFill>
        <p:spPr>
          <a:xfrm>
            <a:off x="743760" y="3286800"/>
            <a:ext cx="1288080" cy="1005480"/>
          </a:xfrm>
          <a:prstGeom prst="rect">
            <a:avLst/>
          </a:prstGeom>
          <a:ln w="0">
            <a:noFill/>
          </a:ln>
        </p:spPr>
      </p:pic>
      <p:sp>
        <p:nvSpPr>
          <p:cNvPr id="163" name="Tekstfelt 12"/>
          <p:cNvSpPr/>
          <p:nvPr/>
        </p:nvSpPr>
        <p:spPr>
          <a:xfrm>
            <a:off x="6367680" y="1909080"/>
            <a:ext cx="2448000" cy="374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Udvalgt ud fra vejbedenes miljø.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Gule og lilla nuancer.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Hovedsageligt høje planter (60-90 cm)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Tæt bladsætning ved jorden der minimerer ukrudt.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Der er lang blomstringstid og alle planterne øger biodiversitet. 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da-DK" sz="4400" spc="-1" strike="noStrike">
                <a:solidFill>
                  <a:srgbClr val="333399"/>
                </a:solidFill>
                <a:latin typeface="Tahoma"/>
              </a:rPr>
              <a:t>Plantevalg (B)</a:t>
            </a:r>
            <a:endParaRPr b="0" lang="da-DK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65" name="Picture 1" descr=""/>
          <p:cNvPicPr/>
          <p:nvPr/>
        </p:nvPicPr>
        <p:blipFill>
          <a:blip r:embed="rId1"/>
          <a:stretch/>
        </p:blipFill>
        <p:spPr>
          <a:xfrm>
            <a:off x="7000920" y="115920"/>
            <a:ext cx="1939680" cy="623520"/>
          </a:xfrm>
          <a:prstGeom prst="rect">
            <a:avLst/>
          </a:prstGeom>
          <a:ln w="0">
            <a:noFill/>
          </a:ln>
        </p:spPr>
      </p:pic>
      <p:pic>
        <p:nvPicPr>
          <p:cNvPr id="166" name="Billede 2" descr="Phlomis russeliana - PB3/5 (15/20)"/>
          <p:cNvPicPr/>
          <p:nvPr/>
        </p:nvPicPr>
        <p:blipFill>
          <a:blip r:embed="rId2"/>
          <a:stretch/>
        </p:blipFill>
        <p:spPr>
          <a:xfrm>
            <a:off x="2081880" y="3706200"/>
            <a:ext cx="1342080" cy="1342080"/>
          </a:xfrm>
          <a:prstGeom prst="rect">
            <a:avLst/>
          </a:prstGeom>
          <a:ln w="0">
            <a:noFill/>
          </a:ln>
        </p:spPr>
      </p:pic>
      <p:pic>
        <p:nvPicPr>
          <p:cNvPr id="167" name="Billede 3" descr="Achillea millefolium 'Summer Pastels' - Røllike"/>
          <p:cNvPicPr/>
          <p:nvPr/>
        </p:nvPicPr>
        <p:blipFill>
          <a:blip r:embed="rId3"/>
          <a:stretch/>
        </p:blipFill>
        <p:spPr>
          <a:xfrm>
            <a:off x="2095560" y="2432520"/>
            <a:ext cx="1281240" cy="1188360"/>
          </a:xfrm>
          <a:prstGeom prst="rect">
            <a:avLst/>
          </a:prstGeom>
          <a:ln w="0">
            <a:noFill/>
          </a:ln>
        </p:spPr>
      </p:pic>
      <p:pic>
        <p:nvPicPr>
          <p:cNvPr id="168" name="Billede 5" descr="Achillea millefolium 'Credo' - Pragtrøllike"/>
          <p:cNvPicPr/>
          <p:nvPr/>
        </p:nvPicPr>
        <p:blipFill>
          <a:blip r:embed="rId4"/>
          <a:stretch/>
        </p:blipFill>
        <p:spPr>
          <a:xfrm>
            <a:off x="3524040" y="1948320"/>
            <a:ext cx="1325520" cy="1229040"/>
          </a:xfrm>
          <a:prstGeom prst="rect">
            <a:avLst/>
          </a:prstGeom>
          <a:ln w="0">
            <a:noFill/>
          </a:ln>
        </p:spPr>
      </p:pic>
      <p:pic>
        <p:nvPicPr>
          <p:cNvPr id="169" name="Billede 9" descr="Scabiosa ochroléua - Scabiose"/>
          <p:cNvPicPr/>
          <p:nvPr/>
        </p:nvPicPr>
        <p:blipFill>
          <a:blip r:embed="rId5"/>
          <a:srcRect l="17960" t="5538" r="17285" b="21765"/>
          <a:stretch/>
        </p:blipFill>
        <p:spPr>
          <a:xfrm>
            <a:off x="4971960" y="3884400"/>
            <a:ext cx="1274760" cy="1325520"/>
          </a:xfrm>
          <a:prstGeom prst="rect">
            <a:avLst/>
          </a:prstGeom>
          <a:ln w="0">
            <a:noFill/>
          </a:ln>
        </p:spPr>
      </p:pic>
      <p:sp>
        <p:nvSpPr>
          <p:cNvPr id="170" name="Tekstfelt 12"/>
          <p:cNvSpPr/>
          <p:nvPr/>
        </p:nvSpPr>
        <p:spPr>
          <a:xfrm>
            <a:off x="6367680" y="1909080"/>
            <a:ext cx="2448000" cy="42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Udvalgt ud fra vejbedenes miljø.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Gule, lilla og rosa nuancer.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En blanding af høje(60-90 cm) planter og bunddækkeplanter (25 cm).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Bunddækkeplanterne lukker af for det meste ukrudt.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600" spc="-1" strike="noStrike">
                <a:solidFill>
                  <a:srgbClr val="000000"/>
                </a:solidFill>
                <a:latin typeface="Calibri"/>
                <a:ea typeface="Calibri"/>
              </a:rPr>
              <a:t>Der er lang blomstringstid og alle planterne øger biodiversitet. </a:t>
            </a:r>
            <a:endParaRPr b="0" lang="da-DK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Billede 1" descr="Scabiosa caucasica 'Perfecta' - Skabiose"/>
          <p:cNvPicPr/>
          <p:nvPr/>
        </p:nvPicPr>
        <p:blipFill>
          <a:blip r:embed="rId6"/>
          <a:srcRect l="0" t="0" r="6705" b="2398"/>
          <a:stretch/>
        </p:blipFill>
        <p:spPr>
          <a:xfrm>
            <a:off x="714240" y="3174120"/>
            <a:ext cx="1272240" cy="1234080"/>
          </a:xfrm>
          <a:prstGeom prst="rect">
            <a:avLst/>
          </a:prstGeom>
          <a:ln w="0">
            <a:noFill/>
          </a:ln>
        </p:spPr>
      </p:pic>
      <p:pic>
        <p:nvPicPr>
          <p:cNvPr id="172" name="Billede 4" descr="Alchemilla mollis - Løvefod"/>
          <p:cNvPicPr/>
          <p:nvPr/>
        </p:nvPicPr>
        <p:blipFill>
          <a:blip r:embed="rId7"/>
          <a:stretch/>
        </p:blipFill>
        <p:spPr>
          <a:xfrm>
            <a:off x="3533040" y="3329640"/>
            <a:ext cx="1308960" cy="1213920"/>
          </a:xfrm>
          <a:prstGeom prst="rect">
            <a:avLst/>
          </a:prstGeom>
          <a:ln w="0">
            <a:noFill/>
          </a:ln>
        </p:spPr>
      </p:pic>
      <p:pic>
        <p:nvPicPr>
          <p:cNvPr id="173" name="Billede 10" descr="Geranium cantabrigiense 'Biokovo' - Storkenæb"/>
          <p:cNvPicPr/>
          <p:nvPr/>
        </p:nvPicPr>
        <p:blipFill>
          <a:blip r:embed="rId8"/>
          <a:stretch/>
        </p:blipFill>
        <p:spPr>
          <a:xfrm>
            <a:off x="4970520" y="2444760"/>
            <a:ext cx="1333080" cy="1235880"/>
          </a:xfrm>
          <a:prstGeom prst="rect">
            <a:avLst/>
          </a:prstGeom>
          <a:ln w="0">
            <a:noFill/>
          </a:ln>
        </p:spPr>
      </p:pic>
      <p:pic>
        <p:nvPicPr>
          <p:cNvPr id="174" name="Billede 13" descr=""/>
          <p:cNvPicPr/>
          <p:nvPr/>
        </p:nvPicPr>
        <p:blipFill>
          <a:blip r:embed="rId9"/>
          <a:srcRect l="5401" t="0" r="0" b="677"/>
          <a:stretch/>
        </p:blipFill>
        <p:spPr>
          <a:xfrm>
            <a:off x="3530520" y="4684680"/>
            <a:ext cx="1334880" cy="105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DA6FAE6705D848B35D95D237EF3B17" ma:contentTypeVersion="14" ma:contentTypeDescription="Opret et nyt dokument." ma:contentTypeScope="" ma:versionID="1f6e1a1c43fd3ebd20af1d6bc0309b0c">
  <xsd:schema xmlns:xsd="http://www.w3.org/2001/XMLSchema" xmlns:xs="http://www.w3.org/2001/XMLSchema" xmlns:p="http://schemas.microsoft.com/office/2006/metadata/properties" xmlns:ns2="e109bcde-735f-4e45-921d-70499197be4f" xmlns:ns3="300a2fd6-75b3-4436-8bfd-ca58bdba2a00" targetNamespace="http://schemas.microsoft.com/office/2006/metadata/properties" ma:root="true" ma:fieldsID="37f429672d8726422d65062c3ff715df" ns2:_="" ns3:_="">
    <xsd:import namespace="e109bcde-735f-4e45-921d-70499197be4f"/>
    <xsd:import namespace="300a2fd6-75b3-4436-8bfd-ca58bdba2a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9bcde-735f-4e45-921d-70499197be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573e8ca-858c-436e-88de-df7cfc26222d}" ma:internalName="TaxCatchAll" ma:showField="CatchAllData" ma:web="e109bcde-735f-4e45-921d-70499197be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a2fd6-75b3-4436-8bfd-ca58bdba2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fe049dbb-f383-4a03-b818-7e984a6aa9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3866DA-C0BC-4132-A18A-F36DF9221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09bcde-735f-4e45-921d-70499197be4f"/>
    <ds:schemaRef ds:uri="300a2fd6-75b3-4436-8bfd-ca58bdba2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2DA07-7C22-4FA2-843F-3528ABF87F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15371</TotalTime>
  <Application>LibreOffice/7.5.2.2$Windows_X86_64 LibreOffice_project/53bb9681a964705cf672590721dbc85eb4d0c3a2</Application>
  <AppVersion>15.0000</AppVersion>
  <Words>402</Words>
  <Paragraphs>97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2006-10-10T08:06:24Z</dcterms:created>
  <dc:creator>Kåre</dc:creator>
  <dc:description/>
  <dc:language>da-DK</dc:language>
  <cp:lastModifiedBy>Snorre Andersen</cp:lastModifiedBy>
  <cp:lastPrinted>2020-09-02T11:08:41Z</cp:lastPrinted>
  <dcterms:modified xsi:type="dcterms:W3CDTF">2023-04-24T16:21:05Z</dcterms:modified>
  <cp:revision>536</cp:revision>
  <dc:subject/>
  <dc:title>Pågående arbejte på Lynetten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Skærmshow (4:3)</vt:lpwstr>
  </property>
  <property fmtid="{D5CDD505-2E9C-101B-9397-08002B2CF9AE}" pid="4" name="Slides">
    <vt:i4>15</vt:i4>
  </property>
</Properties>
</file>